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62" r:id="rId4"/>
    <p:sldId id="263" r:id="rId5"/>
    <p:sldId id="264" r:id="rId6"/>
    <p:sldId id="269" r:id="rId7"/>
    <p:sldId id="271" r:id="rId8"/>
    <p:sldId id="270" r:id="rId9"/>
    <p:sldId id="265" r:id="rId10"/>
    <p:sldId id="266" r:id="rId11"/>
    <p:sldId id="273" r:id="rId12"/>
    <p:sldId id="272" r:id="rId13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1539A"/>
    <a:srgbClr val="1E364E"/>
    <a:srgbClr val="33589F"/>
    <a:srgbClr val="2F5579"/>
    <a:srgbClr val="1A2B49"/>
    <a:srgbClr val="5F89A7"/>
    <a:srgbClr val="487AA6"/>
    <a:srgbClr val="893D7D"/>
    <a:srgbClr val="9D5191"/>
    <a:srgbClr val="FDA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http://CE413D0B53F970D26AA8095925622FFC.dms.sberbank.ru/CE413D0B53F970D26AA8095925622FFC-EFF0123373D980CC67B55DA8B32A932D-D42EFB47B908FF209A610E5ED28A6544/1.png" TargetMode="Externa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http://CE413D0B53F970D26AA8095925622FFC.dms.sberbank.ru/CE413D0B53F970D26AA8095925622FFC-EFF0123373D980CC67B55DA8B32A932D-D42EFB47B908FF209A610E5ED28A6544/1.png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0696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831551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613149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8" name="Рисунок 7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9" name="Рисунок 8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0" name="Рисунок 9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1" name="Рисунок 10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2" name="Рисунок 11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3" name="Рисунок 12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4" name="Рисунок 13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  <p:pic>
        <p:nvPicPr>
          <p:cNvPr id="15" name="Рисунок 14" descr="http://CE413D0B53F970D26AA8095925622FFC.dms.sberbank.ru/CE413D0B53F970D26AA8095925622FFC-EFF0123373D980CC67B55DA8B32A932D-D42EFB47B908FF209A610E5ED28A6544/1.png"/>
          <p:cNvPicPr>
            <a:picLocks/>
          </p:cNvPicPr>
          <p:nvPr userDrawn="1"/>
        </p:nvPicPr>
        <p:blipFill>
          <a:blip r:link="rId2"/>
          <a:stretch>
            <a:fillRect/>
          </a:stretch>
        </p:blipFill>
        <p:spPr>
          <a:xfrm>
            <a:off x="0" y="0"/>
            <a:ext cx="1588" cy="1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789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0853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47447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17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31316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72199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05961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762772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576C50-C082-492D-90B0-AE59CA6CA4F4}" type="datetimeFigureOut">
              <a:rPr lang="ru-RU" smtClean="0"/>
              <a:t>23.04.2023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D90DEE-DB20-4B7A-99EE-451C9312BBD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80635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seff-n/hakaton_2t" TargetMode="External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e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g1.akspic.ru/attachments/originals/6/0/7/5/85706-orientir-otrazhenie-metropoliya-neboskreb-gorodskoj_pejzazh-2560x160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9788" y="-824904"/>
            <a:ext cx="13871575" cy="8669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386840" y="2524443"/>
            <a:ext cx="9144000" cy="2387600"/>
          </a:xfrm>
        </p:spPr>
        <p:txBody>
          <a:bodyPr/>
          <a:lstStyle/>
          <a:p>
            <a:r>
              <a:rPr lang="ru-RU" b="1" dirty="0">
                <a:solidFill>
                  <a:schemeClr val="bg1"/>
                </a:solidFill>
                <a:latin typeface="Arial Black" panose="020B0A04020102020204" pitchFamily="34" charset="0"/>
              </a:rPr>
              <a:t>База </a:t>
            </a:r>
            <a:r>
              <a:rPr lang="ru-RU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стартапов</a:t>
            </a:r>
            <a:b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</a:br>
            <a:r>
              <a:rPr lang="en-US" b="1" dirty="0">
                <a:solidFill>
                  <a:schemeClr val="bg1"/>
                </a:solidFill>
                <a:latin typeface="Arial Black" panose="020B0A04020102020204" pitchFamily="34" charset="0"/>
              </a:rPr>
              <a:t>Data Shamans</a:t>
            </a:r>
            <a:endParaRPr lang="ru-RU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19208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s://catherineasquithgallery.com/uploads/posts/2021-02/1612765188_80-p-fon-goluboi-gorod-10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1874" y="-792480"/>
            <a:ext cx="12192000" cy="8140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05A8E9C-65FD-CB42-A69D-C562098F018D}"/>
              </a:ext>
            </a:extLst>
          </p:cNvPr>
          <p:cNvSpPr>
            <a:spLocks noChangeAspect="1"/>
          </p:cNvSpPr>
          <p:nvPr/>
        </p:nvSpPr>
        <p:spPr>
          <a:xfrm>
            <a:off x="-11874" y="1841662"/>
            <a:ext cx="12247531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20040" y="289560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 </a:t>
            </a:r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Модель монетизации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98118" y="2808415"/>
            <a:ext cx="62297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Определим </a:t>
            </a:r>
            <a:r>
              <a:rPr lang="ru-RU" dirty="0">
                <a:solidFill>
                  <a:srgbClr val="2F5579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целевой рынок</a:t>
            </a:r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: инвесторы, исследователи, аналитики, инкубаторы и акселераторы, а также предприятия, желающие расширить свою сеть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198119" y="4235283"/>
            <a:ext cx="62297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Определим ролевую модель реализации продукта и его </a:t>
            </a:r>
            <a:r>
              <a:rPr lang="ru-RU" dirty="0">
                <a:solidFill>
                  <a:srgbClr val="2F5579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стоимость</a:t>
            </a:r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 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198119" y="500570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Можно использовать онлайн-платформы LinkedIn, </a:t>
            </a:r>
            <a:r>
              <a:rPr lang="ru-RU" dirty="0" err="1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AngelList</a:t>
            </a:r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 и </a:t>
            </a:r>
            <a:r>
              <a:rPr lang="ru-RU" dirty="0" err="1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Crunchbase</a:t>
            </a:r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 и </a:t>
            </a:r>
            <a:r>
              <a:rPr lang="ru-RU" dirty="0" err="1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др</a:t>
            </a:r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, чтобы </a:t>
            </a:r>
            <a:r>
              <a:rPr lang="ru-RU" dirty="0">
                <a:solidFill>
                  <a:srgbClr val="2F5579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рекламировать</a:t>
            </a:r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 свою базу данных потенциальным покупателям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320040" y="2208804"/>
            <a:ext cx="4801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487AA6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На первом этапе:</a:t>
            </a:r>
          </a:p>
        </p:txBody>
      </p:sp>
      <p:sp>
        <p:nvSpPr>
          <p:cNvPr id="12" name="Прямоугольник 11"/>
          <p:cNvSpPr/>
          <p:nvPr/>
        </p:nvSpPr>
        <p:spPr>
          <a:xfrm>
            <a:off x="7086600" y="2208804"/>
            <a:ext cx="4801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b="1" dirty="0">
                <a:solidFill>
                  <a:srgbClr val="487AA6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На последующих этапах: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7123741" y="2808415"/>
            <a:ext cx="47643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Предложим </a:t>
            </a:r>
            <a:r>
              <a:rPr lang="ru-RU" dirty="0">
                <a:solidFill>
                  <a:srgbClr val="2F5579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бесплатную пробную версию доступа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7123741" y="3507508"/>
            <a:ext cx="49485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Далее – </a:t>
            </a:r>
            <a:r>
              <a:rPr lang="ru-RU" dirty="0">
                <a:solidFill>
                  <a:srgbClr val="2F5579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доступ по подписке</a:t>
            </a:r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. Обеспечиваем постоянный мониторинг актуальности, </a:t>
            </a:r>
            <a:r>
              <a:rPr lang="ru-RU" dirty="0">
                <a:solidFill>
                  <a:srgbClr val="2F5579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техническую поддержку </a:t>
            </a:r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пользователям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7123742" y="4760599"/>
            <a:ext cx="476438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Предлагаем </a:t>
            </a:r>
            <a:r>
              <a:rPr lang="ru-RU" dirty="0">
                <a:solidFill>
                  <a:srgbClr val="2F5579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ассоциированные услуги </a:t>
            </a:r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– продажа части базы данных, аналитические услуги, собственный образовательный контент и т.д.</a:t>
            </a:r>
          </a:p>
        </p:txBody>
      </p:sp>
    </p:spTree>
    <p:extLst>
      <p:ext uri="{BB962C8B-B14F-4D97-AF65-F5344CB8AC3E}">
        <p14:creationId xmlns:p14="http://schemas.microsoft.com/office/powerpoint/2010/main" val="3077087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E0069F-3855-F23E-2C9A-8E5D2B8E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" b="3374"/>
          <a:stretch/>
        </p:blipFill>
        <p:spPr>
          <a:xfrm>
            <a:off x="0" y="0"/>
            <a:ext cx="12322629" cy="6858000"/>
          </a:xfrm>
          <a:prstGeom prst="rect">
            <a:avLst/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D5ADB39-B19C-A5AC-6666-7E251A349BF0}"/>
              </a:ext>
            </a:extLst>
          </p:cNvPr>
          <p:cNvSpPr>
            <a:spLocks noChangeAspect="1"/>
          </p:cNvSpPr>
          <p:nvPr/>
        </p:nvSpPr>
        <p:spPr>
          <a:xfrm>
            <a:off x="-71252" y="1864298"/>
            <a:ext cx="12334503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  <a:hlinkClick r:id="rId3"/>
              </a:rPr>
              <a:t>https://github.com/loseff-n/hakaton_2t</a:t>
            </a:r>
            <a:endParaRPr lang="ru-RU" sz="48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0533777-EDA7-6BFC-9298-C28C8D66630A}"/>
              </a:ext>
            </a:extLst>
          </p:cNvPr>
          <p:cNvSpPr txBox="1">
            <a:spLocks/>
          </p:cNvSpPr>
          <p:nvPr/>
        </p:nvSpPr>
        <p:spPr>
          <a:xfrm>
            <a:off x="32004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Ссылка на </a:t>
            </a:r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GitHub</a:t>
            </a:r>
            <a:endParaRPr lang="ru-RU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77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097AC-486D-B125-BA1F-5BFBDDF25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Отзыв от проверяющих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FD580D-B6EF-A2CD-B4D5-508CC17456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5929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988037B-DB39-D891-156E-1BA7824779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6" name="Скругленный прямоугольник 6">
            <a:extLst>
              <a:ext uri="{FF2B5EF4-FFF2-40B4-BE49-F238E27FC236}">
                <a16:creationId xmlns:a16="http://schemas.microsoft.com/office/drawing/2014/main" id="{0DB654BD-42F1-1DDF-3250-D927D367AF7C}"/>
              </a:ext>
            </a:extLst>
          </p:cNvPr>
          <p:cNvSpPr>
            <a:spLocks noChangeAspect="1"/>
          </p:cNvSpPr>
          <p:nvPr/>
        </p:nvSpPr>
        <p:spPr>
          <a:xfrm>
            <a:off x="-11873" y="1841662"/>
            <a:ext cx="12202350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pic>
        <p:nvPicPr>
          <p:cNvPr id="7" name="Объект 4">
            <a:extLst>
              <a:ext uri="{FF2B5EF4-FFF2-40B4-BE49-F238E27FC236}">
                <a16:creationId xmlns:a16="http://schemas.microsoft.com/office/drawing/2014/main" id="{D548D3AE-5106-0EFB-146D-6795D982CA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219" y="2196561"/>
            <a:ext cx="1658653" cy="221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8A71BE4-B6E8-A249-DBA0-07563D5D7DC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2" t="23899" r="21097" b="19372"/>
          <a:stretch/>
        </p:blipFill>
        <p:spPr>
          <a:xfrm>
            <a:off x="2371838" y="2196561"/>
            <a:ext cx="1672139" cy="221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A87E2110-CE99-0899-85EB-51A462901AD7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88" t="-171" r="11773" b="171"/>
          <a:stretch/>
        </p:blipFill>
        <p:spPr>
          <a:xfrm>
            <a:off x="4321943" y="2196561"/>
            <a:ext cx="1672140" cy="2207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8115D92-A796-E090-E2C7-DD7D131CB60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84" t="157" r="12276" b="-157"/>
          <a:stretch/>
        </p:blipFill>
        <p:spPr>
          <a:xfrm>
            <a:off x="6272049" y="2196561"/>
            <a:ext cx="1672141" cy="2207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D2D158C2-77B8-7D77-425F-A1011D6727A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72"/>
          <a:stretch/>
        </p:blipFill>
        <p:spPr>
          <a:xfrm>
            <a:off x="10158775" y="2196561"/>
            <a:ext cx="1658653" cy="22077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D4A3D1C-087D-B1AD-F277-1561191AB1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156" y="2196561"/>
            <a:ext cx="1658653" cy="2211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Заголовок 1">
            <a:extLst>
              <a:ext uri="{FF2B5EF4-FFF2-40B4-BE49-F238E27FC236}">
                <a16:creationId xmlns:a16="http://schemas.microsoft.com/office/drawing/2014/main" id="{29F7187B-FB75-29E0-29BF-DF53EB763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04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Команда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3E88FF0-5A44-D3AF-6785-5EE398C49985}"/>
              </a:ext>
            </a:extLst>
          </p:cNvPr>
          <p:cNvSpPr txBox="1"/>
          <p:nvPr/>
        </p:nvSpPr>
        <p:spPr>
          <a:xfrm>
            <a:off x="429710" y="4597255"/>
            <a:ext cx="165865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Надежда Лосева</a:t>
            </a:r>
          </a:p>
          <a:p>
            <a:endParaRPr lang="ru-RU" sz="1600" dirty="0">
              <a:latin typeface="SB Sans Text" panose="020B0503040504020204" pitchFamily="34" charset="-52"/>
              <a:ea typeface="SB Sans Text Semibold"/>
              <a:cs typeface="SB Sans Text" panose="020B0503040504020204" pitchFamily="34" charset="-52"/>
            </a:endParaRPr>
          </a:p>
          <a:p>
            <a:r>
              <a:rPr lang="ru-RU" sz="2000" b="1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Капитан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53FF2B5-53F5-1A9F-CF5E-D7197497A06D}"/>
              </a:ext>
            </a:extLst>
          </p:cNvPr>
          <p:cNvSpPr txBox="1"/>
          <p:nvPr/>
        </p:nvSpPr>
        <p:spPr>
          <a:xfrm>
            <a:off x="2371838" y="4597254"/>
            <a:ext cx="1658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Константин Некрасов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9C8EE7E-838D-A2B6-80FD-579440498E8A}"/>
              </a:ext>
            </a:extLst>
          </p:cNvPr>
          <p:cNvSpPr txBox="1"/>
          <p:nvPr/>
        </p:nvSpPr>
        <p:spPr>
          <a:xfrm>
            <a:off x="4313966" y="4597253"/>
            <a:ext cx="1658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Анна Симонова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B013F30-590C-6E29-CF8A-6E470D21268D}"/>
              </a:ext>
            </a:extLst>
          </p:cNvPr>
          <p:cNvSpPr txBox="1"/>
          <p:nvPr/>
        </p:nvSpPr>
        <p:spPr>
          <a:xfrm>
            <a:off x="6215909" y="4597253"/>
            <a:ext cx="1658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Анатолий </a:t>
            </a:r>
            <a:r>
              <a:rPr lang="ru-RU" dirty="0" err="1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Кайда</a:t>
            </a:r>
            <a:endParaRPr lang="ru-RU" dirty="0">
              <a:latin typeface="SB Sans Text" panose="020B0503040504020204" pitchFamily="34" charset="-52"/>
              <a:ea typeface="SB Sans Text Semibold"/>
              <a:cs typeface="SB Sans Text" panose="020B0503040504020204" pitchFamily="34" charset="-52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99B521A-927D-A5F8-5E9F-5A31EC9497E7}"/>
              </a:ext>
            </a:extLst>
          </p:cNvPr>
          <p:cNvSpPr txBox="1"/>
          <p:nvPr/>
        </p:nvSpPr>
        <p:spPr>
          <a:xfrm>
            <a:off x="8222156" y="4597252"/>
            <a:ext cx="1658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Анна </a:t>
            </a:r>
          </a:p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Зверева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12A59C0-CEE2-99B0-51E3-83705B303054}"/>
              </a:ext>
            </a:extLst>
          </p:cNvPr>
          <p:cNvSpPr txBox="1"/>
          <p:nvPr/>
        </p:nvSpPr>
        <p:spPr>
          <a:xfrm>
            <a:off x="10158774" y="4597252"/>
            <a:ext cx="16586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Дамир Уталиев</a:t>
            </a:r>
          </a:p>
        </p:txBody>
      </p:sp>
    </p:spTree>
    <p:extLst>
      <p:ext uri="{BB962C8B-B14F-4D97-AF65-F5344CB8AC3E}">
        <p14:creationId xmlns:p14="http://schemas.microsoft.com/office/powerpoint/2010/main" val="2408686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s://i.pinimg.com/originals/9e/7f/7e/9e7f7e2d3f77fd859ece66315896fe0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35280"/>
            <a:ext cx="12313920" cy="8201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Скругленный прямоугольник 6">
            <a:extLst>
              <a:ext uri="{FF2B5EF4-FFF2-40B4-BE49-F238E27FC236}">
                <a16:creationId xmlns:a16="http://schemas.microsoft.com/office/drawing/2014/main" id="{F05A8E9C-65FD-CB42-A69D-C562098F018D}"/>
              </a:ext>
            </a:extLst>
          </p:cNvPr>
          <p:cNvSpPr>
            <a:spLocks noChangeAspect="1"/>
          </p:cNvSpPr>
          <p:nvPr/>
        </p:nvSpPr>
        <p:spPr>
          <a:xfrm>
            <a:off x="-11874" y="1841662"/>
            <a:ext cx="12325793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Не</a:t>
            </a:r>
            <a:r>
              <a:rPr lang="ru-RU" sz="2400" dirty="0">
                <a:solidFill>
                  <a:schemeClr val="tx1"/>
                </a:solidFill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существует единой удобной базы </a:t>
            </a:r>
            <a:r>
              <a:rPr lang="ru-RU" sz="2400" b="1" dirty="0" err="1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стартапов</a:t>
            </a: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 с красивым </a:t>
            </a:r>
            <a:r>
              <a:rPr lang="ru-RU" sz="2400" b="1" dirty="0" err="1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визуалом</a:t>
            </a:r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Имеющиеся решения – промежуточные, в лучшем случае покрывают лишь какой-то аспект деятельности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Данные быстро устаревают</a:t>
            </a:r>
          </a:p>
        </p:txBody>
      </p:sp>
      <p:sp>
        <p:nvSpPr>
          <p:cNvPr id="8" name="Заголовок 1"/>
          <p:cNvSpPr>
            <a:spLocks noGrp="1"/>
          </p:cNvSpPr>
          <p:nvPr>
            <p:ph type="title"/>
          </p:nvPr>
        </p:nvSpPr>
        <p:spPr>
          <a:xfrm>
            <a:off x="32004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Проблема</a:t>
            </a:r>
          </a:p>
        </p:txBody>
      </p:sp>
    </p:spTree>
    <p:extLst>
      <p:ext uri="{BB962C8B-B14F-4D97-AF65-F5344CB8AC3E}">
        <p14:creationId xmlns:p14="http://schemas.microsoft.com/office/powerpoint/2010/main" val="4675994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mobimg.b-cdn.net/v3/fetch/0b/0b8a2c4446f4753447d4716d843a4f61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2899"/>
            <a:ext cx="12192000" cy="7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05A8E9C-65FD-CB42-A69D-C562098F018D}"/>
              </a:ext>
            </a:extLst>
          </p:cNvPr>
          <p:cNvSpPr>
            <a:spLocks noChangeAspect="1"/>
          </p:cNvSpPr>
          <p:nvPr/>
        </p:nvSpPr>
        <p:spPr>
          <a:xfrm>
            <a:off x="-11873" y="1841662"/>
            <a:ext cx="12192000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Готовая база данных с максимально подробной информации о </a:t>
            </a:r>
            <a:r>
              <a:rPr lang="ru-RU" sz="2400" b="1" dirty="0" err="1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стартапах</a:t>
            </a: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 и их признаках в различных географических зонах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Удобное визуальное решение для комфортной работы с базой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Использование технологических решений: </a:t>
            </a:r>
            <a:r>
              <a:rPr lang="en-US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SQL, Python, Requests, </a:t>
            </a:r>
            <a:r>
              <a:rPr lang="en-US" sz="2400" b="1" dirty="0" err="1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Gradio</a:t>
            </a:r>
            <a:r>
              <a:rPr lang="en-US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, </a:t>
            </a:r>
            <a:r>
              <a:rPr lang="en-US" sz="2400" b="1" dirty="0" err="1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ChatGPT</a:t>
            </a:r>
            <a:r>
              <a:rPr lang="en-US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 </a:t>
            </a:r>
            <a:r>
              <a:rPr lang="ru-RU" sz="2400" b="1" dirty="0">
                <a:solidFill>
                  <a:schemeClr val="tx1"/>
                </a:solidFill>
                <a:latin typeface="SB Sans Display Semibold" panose="020B0503040504020204" pitchFamily="34" charset="0"/>
                <a:cs typeface="SB Sans Display Semibold" panose="020B0503040504020204" pitchFamily="34" charset="0"/>
              </a:rPr>
              <a:t>и другие</a:t>
            </a:r>
          </a:p>
          <a:p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20040" y="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Решение</a:t>
            </a:r>
          </a:p>
        </p:txBody>
      </p:sp>
    </p:spTree>
    <p:extLst>
      <p:ext uri="{BB962C8B-B14F-4D97-AF65-F5344CB8AC3E}">
        <p14:creationId xmlns:p14="http://schemas.microsoft.com/office/powerpoint/2010/main" val="3534125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https://f.vividscreen.info/soft/8394dc930f3c63a67f609c5b481c8c96/Purple-Night-City-2880x192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58" b="7473"/>
          <a:stretch/>
        </p:blipFill>
        <p:spPr bwMode="auto">
          <a:xfrm>
            <a:off x="1" y="-45721"/>
            <a:ext cx="12235656" cy="6979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F05A8E9C-65FD-CB42-A69D-C562098F018D}"/>
              </a:ext>
            </a:extLst>
          </p:cNvPr>
          <p:cNvSpPr>
            <a:spLocks noChangeAspect="1"/>
          </p:cNvSpPr>
          <p:nvPr/>
        </p:nvSpPr>
        <p:spPr>
          <a:xfrm>
            <a:off x="-11874" y="1841662"/>
            <a:ext cx="12247531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6536383" y="3663617"/>
            <a:ext cx="549381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rgbClr val="893D7D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~450 000 записей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6536383" y="2894176"/>
            <a:ext cx="24689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rgbClr val="893D7D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~50 баз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743187" y="4578667"/>
            <a:ext cx="51498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проанализированы на применимость, адекватность, полезность</a:t>
            </a:r>
            <a:endParaRPr lang="ru-RU" sz="1600" dirty="0">
              <a:latin typeface="SB Sans Text" panose="020B0503040504020204" pitchFamily="34" charset="-52"/>
              <a:ea typeface="SB Sans Text Semibold"/>
              <a:cs typeface="SB Sans Text" panose="020B0503040504020204" pitchFamily="34" charset="-52"/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53440" y="2755260"/>
            <a:ext cx="62297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000" dirty="0" err="1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Драфт</a:t>
            </a:r>
            <a:r>
              <a:rPr lang="ru-RU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 схемы новой базы данных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Собран черновой </a:t>
            </a:r>
            <a:r>
              <a:rPr lang="ru-RU" sz="2000" dirty="0" err="1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датасет</a:t>
            </a:r>
            <a:endParaRPr lang="ru-RU" sz="2000" dirty="0">
              <a:latin typeface="SB Sans Text" panose="020B0503040504020204" pitchFamily="34" charset="-52"/>
              <a:ea typeface="SB Sans Text Semibold"/>
              <a:cs typeface="SB Sans Text" panose="020B0503040504020204" pitchFamily="34" charset="-52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Идет анализ признаков и объектов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14801" y="2191537"/>
            <a:ext cx="6229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Что сделано на текущий момент: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14801" y="4192915"/>
            <a:ext cx="6229727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200" b="1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Что предстоит сделать:</a:t>
            </a:r>
          </a:p>
        </p:txBody>
      </p:sp>
      <p:sp>
        <p:nvSpPr>
          <p:cNvPr id="15" name="Прямоугольник 14"/>
          <p:cNvSpPr/>
          <p:nvPr/>
        </p:nvSpPr>
        <p:spPr>
          <a:xfrm>
            <a:off x="853439" y="4901833"/>
            <a:ext cx="622972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Вычистить данные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Собрать чистовую базу данных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ru-RU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Предусмотреть </a:t>
            </a:r>
            <a:r>
              <a:rPr lang="en-US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web-</a:t>
            </a:r>
            <a:r>
              <a:rPr lang="ru-RU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визуализацию</a:t>
            </a:r>
          </a:p>
        </p:txBody>
      </p:sp>
      <p:sp>
        <p:nvSpPr>
          <p:cNvPr id="17" name="Заголовок 1"/>
          <p:cNvSpPr txBox="1">
            <a:spLocks/>
          </p:cNvSpPr>
          <p:nvPr/>
        </p:nvSpPr>
        <p:spPr>
          <a:xfrm>
            <a:off x="32004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Что сделано</a:t>
            </a:r>
          </a:p>
        </p:txBody>
      </p:sp>
    </p:spTree>
    <p:extLst>
      <p:ext uri="{BB962C8B-B14F-4D97-AF65-F5344CB8AC3E}">
        <p14:creationId xmlns:p14="http://schemas.microsoft.com/office/powerpoint/2010/main" val="1887807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E0069F-3855-F23E-2C9A-8E5D2B8E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" b="3374"/>
          <a:stretch/>
        </p:blipFill>
        <p:spPr>
          <a:xfrm>
            <a:off x="0" y="0"/>
            <a:ext cx="12322629" cy="6858000"/>
          </a:xfrm>
          <a:prstGeom prst="rect">
            <a:avLst/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D5ADB39-B19C-A5AC-6666-7E251A349BF0}"/>
              </a:ext>
            </a:extLst>
          </p:cNvPr>
          <p:cNvSpPr>
            <a:spLocks noChangeAspect="1"/>
          </p:cNvSpPr>
          <p:nvPr/>
        </p:nvSpPr>
        <p:spPr>
          <a:xfrm>
            <a:off x="-11874" y="1841662"/>
            <a:ext cx="12334503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0533777-EDA7-6BFC-9298-C28C8D66630A}"/>
              </a:ext>
            </a:extLst>
          </p:cNvPr>
          <p:cNvSpPr txBox="1">
            <a:spLocks/>
          </p:cNvSpPr>
          <p:nvPr/>
        </p:nvSpPr>
        <p:spPr>
          <a:xfrm>
            <a:off x="32004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Собранный </a:t>
            </a:r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r>
              <a:rPr lang="fr-CA" sz="6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ataset</a:t>
            </a:r>
            <a:endParaRPr lang="ru-RU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854D0E4E-EBE7-EFC0-F9F5-B7C0E0C107C2}"/>
              </a:ext>
            </a:extLst>
          </p:cNvPr>
          <p:cNvSpPr/>
          <p:nvPr/>
        </p:nvSpPr>
        <p:spPr>
          <a:xfrm>
            <a:off x="422966" y="4195356"/>
            <a:ext cx="290816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rgbClr val="31539A"/>
                </a:solidFill>
                <a:latin typeface="SB Sans Text" panose="020B0503040504020204" pitchFamily="34" charset="-52"/>
              </a:rPr>
              <a:t>51 признак</a:t>
            </a:r>
          </a:p>
        </p:txBody>
      </p:sp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B70603F-A37A-807B-CEF8-2803F4AC08AB}"/>
              </a:ext>
            </a:extLst>
          </p:cNvPr>
          <p:cNvSpPr/>
          <p:nvPr/>
        </p:nvSpPr>
        <p:spPr>
          <a:xfrm>
            <a:off x="422966" y="3425915"/>
            <a:ext cx="442954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>
                <a:solidFill>
                  <a:srgbClr val="31539A"/>
                </a:solidFill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226 175 объектов</a:t>
            </a: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B4625B43-0E92-B097-B77C-922FE3EE8F4A}"/>
              </a:ext>
            </a:extLst>
          </p:cNvPr>
          <p:cNvSpPr/>
          <p:nvPr/>
        </p:nvSpPr>
        <p:spPr>
          <a:xfrm>
            <a:off x="422966" y="2113045"/>
            <a:ext cx="51498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Собрали черновой </a:t>
            </a:r>
            <a:r>
              <a:rPr lang="ru-RU" sz="2400" dirty="0" err="1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датасет</a:t>
            </a:r>
            <a:r>
              <a:rPr lang="ru-RU" sz="24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 – основу базы данных:</a:t>
            </a: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74B979E-C9AE-87AD-4E3D-5A525463568A}"/>
              </a:ext>
            </a:extLst>
          </p:cNvPr>
          <p:cNvSpPr/>
          <p:nvPr/>
        </p:nvSpPr>
        <p:spPr>
          <a:xfrm>
            <a:off x="6149440" y="2674545"/>
            <a:ext cx="5149850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Все объекты имеют информацию по статусу и по раундам финансирования</a:t>
            </a:r>
          </a:p>
          <a:p>
            <a:endParaRPr lang="ru-RU" sz="2000" dirty="0">
              <a:latin typeface="SB Sans Text" panose="020B0503040504020204" pitchFamily="34" charset="-52"/>
              <a:ea typeface="SB Sans Text Semibold"/>
              <a:cs typeface="SB Sans Text" panose="020B0503040504020204" pitchFamily="34" charset="-5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ru-RU" sz="2000" dirty="0">
                <a:latin typeface="SB Sans Text" panose="020B0503040504020204" pitchFamily="34" charset="-52"/>
                <a:ea typeface="SB Sans Text Semibold"/>
                <a:cs typeface="SB Sans Text" panose="020B0503040504020204" pitchFamily="34" charset="-52"/>
              </a:rPr>
              <a:t>По большинству объектов есть данные по общему объему привлеченного финансирования (217502)</a:t>
            </a:r>
          </a:p>
          <a:p>
            <a:endParaRPr lang="ru-RU" sz="1600" dirty="0">
              <a:latin typeface="SB Sans Text" panose="020B0503040504020204" pitchFamily="34" charset="-52"/>
              <a:ea typeface="SB Sans Text Semibold"/>
              <a:cs typeface="SB Sans Text" panose="020B0503040504020204" pitchFamily="3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14207526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E0069F-3855-F23E-2C9A-8E5D2B8E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" b="3374"/>
          <a:stretch/>
        </p:blipFill>
        <p:spPr>
          <a:xfrm>
            <a:off x="0" y="0"/>
            <a:ext cx="12322629" cy="6858000"/>
          </a:xfrm>
          <a:prstGeom prst="rect">
            <a:avLst/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D5ADB39-B19C-A5AC-6666-7E251A349BF0}"/>
              </a:ext>
            </a:extLst>
          </p:cNvPr>
          <p:cNvSpPr>
            <a:spLocks noChangeAspect="1"/>
          </p:cNvSpPr>
          <p:nvPr/>
        </p:nvSpPr>
        <p:spPr>
          <a:xfrm>
            <a:off x="-11874" y="1841662"/>
            <a:ext cx="12334503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0533777-EDA7-6BFC-9298-C28C8D66630A}"/>
              </a:ext>
            </a:extLst>
          </p:cNvPr>
          <p:cNvSpPr txBox="1">
            <a:spLocks/>
          </p:cNvSpPr>
          <p:nvPr/>
        </p:nvSpPr>
        <p:spPr>
          <a:xfrm>
            <a:off x="32004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Интерактивная карта</a:t>
            </a:r>
          </a:p>
        </p:txBody>
      </p:sp>
      <p:pic>
        <p:nvPicPr>
          <p:cNvPr id="1026" name="Picture 2" descr="6f5bb8fe-a424-478f-9827-291c0a28cdef@sberbank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9018" y="2006956"/>
            <a:ext cx="7732717" cy="4124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9534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34E0069F-3855-F23E-2C9A-8E5D2B8EB10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" b="3374"/>
          <a:stretch/>
        </p:blipFill>
        <p:spPr>
          <a:xfrm>
            <a:off x="0" y="0"/>
            <a:ext cx="12322629" cy="6858000"/>
          </a:xfrm>
          <a:prstGeom prst="rect">
            <a:avLst/>
          </a:prstGeom>
        </p:spPr>
      </p:pic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AD5ADB39-B19C-A5AC-6666-7E251A349BF0}"/>
              </a:ext>
            </a:extLst>
          </p:cNvPr>
          <p:cNvSpPr>
            <a:spLocks noChangeAspect="1"/>
          </p:cNvSpPr>
          <p:nvPr/>
        </p:nvSpPr>
        <p:spPr>
          <a:xfrm>
            <a:off x="-11874" y="1841662"/>
            <a:ext cx="12334503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20533777-EDA7-6BFC-9298-C28C8D66630A}"/>
              </a:ext>
            </a:extLst>
          </p:cNvPr>
          <p:cNvSpPr txBox="1">
            <a:spLocks/>
          </p:cNvSpPr>
          <p:nvPr/>
        </p:nvSpPr>
        <p:spPr>
          <a:xfrm>
            <a:off x="32004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Собранный </a:t>
            </a:r>
            <a:r>
              <a:rPr lang="en-US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d</a:t>
            </a:r>
            <a:r>
              <a:rPr lang="fr-CA" sz="6000" b="1" dirty="0" err="1">
                <a:solidFill>
                  <a:schemeClr val="bg1"/>
                </a:solidFill>
                <a:latin typeface="Arial Black" panose="020B0A04020102020204" pitchFamily="34" charset="0"/>
              </a:rPr>
              <a:t>ataset</a:t>
            </a:r>
            <a:endParaRPr lang="ru-RU" sz="60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10835AAC-B404-1115-4BC9-71D90DB83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0965" y="2156058"/>
            <a:ext cx="2190583" cy="1705812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AB34C893-2AC7-47ED-946B-0F93DC95C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53" y="4106598"/>
            <a:ext cx="2206871" cy="170581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B7DE4A32-ADAE-C6CB-2A92-F6F264AA85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7885" y="2162378"/>
            <a:ext cx="2253511" cy="1699492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2E402EBC-D6DE-480F-C17E-6E327711D8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37885" y="4106598"/>
            <a:ext cx="2289491" cy="1699492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745121F-544F-ECCE-719E-69D4BAF67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37733" y="2162378"/>
            <a:ext cx="2211976" cy="1699492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415A73F9-D78E-CFDC-344E-40C6D2B7B14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2164"/>
          <a:stretch/>
        </p:blipFill>
        <p:spPr>
          <a:xfrm>
            <a:off x="7437734" y="4138812"/>
            <a:ext cx="2211976" cy="1667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6152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s://w-dog.ru/wallpapers/2/10/472418981773245/manxetten-noch-bruklin-most-park-nyu-jork-neboskreby-ogni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106"/>
          <a:stretch/>
        </p:blipFill>
        <p:spPr bwMode="auto">
          <a:xfrm>
            <a:off x="0" y="0"/>
            <a:ext cx="12192000" cy="6873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Скругленный прямоугольник 4">
            <a:extLst>
              <a:ext uri="{FF2B5EF4-FFF2-40B4-BE49-F238E27FC236}">
                <a16:creationId xmlns:a16="http://schemas.microsoft.com/office/drawing/2014/main" id="{F05A8E9C-65FD-CB42-A69D-C562098F018D}"/>
              </a:ext>
            </a:extLst>
          </p:cNvPr>
          <p:cNvSpPr>
            <a:spLocks noChangeAspect="1"/>
          </p:cNvSpPr>
          <p:nvPr/>
        </p:nvSpPr>
        <p:spPr>
          <a:xfrm>
            <a:off x="-11874" y="1841662"/>
            <a:ext cx="12247531" cy="4454966"/>
          </a:xfrm>
          <a:prstGeom prst="roundRect">
            <a:avLst>
              <a:gd name="adj" fmla="val 0"/>
            </a:avLst>
          </a:prstGeom>
          <a:solidFill>
            <a:schemeClr val="bg1">
              <a:alpha val="62000"/>
            </a:schemeClr>
          </a:solidFill>
          <a:ln w="19050">
            <a:noFill/>
          </a:ln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2400" b="1" dirty="0">
              <a:solidFill>
                <a:schemeClr val="tx1"/>
              </a:solidFill>
              <a:latin typeface="SB Sans Display Semibold" panose="020B0503040504020204" pitchFamily="34" charset="0"/>
              <a:cs typeface="SB Sans Display Semibold" panose="020B0503040504020204" pitchFamily="34" charset="0"/>
            </a:endParaRPr>
          </a:p>
        </p:txBody>
      </p:sp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320040" y="289560"/>
            <a:ext cx="10515600" cy="1325563"/>
          </a:xfrm>
        </p:spPr>
        <p:txBody>
          <a:bodyPr>
            <a:normAutofit/>
          </a:bodyPr>
          <a:lstStyle/>
          <a:p>
            <a:r>
              <a:rPr lang="ru-RU" sz="6000" b="1" dirty="0">
                <a:solidFill>
                  <a:schemeClr val="bg1"/>
                </a:solidFill>
                <a:latin typeface="Arial Black" panose="020B0A04020102020204" pitchFamily="34" charset="0"/>
              </a:rPr>
              <a:t>Преимущества</a:t>
            </a:r>
          </a:p>
        </p:txBody>
      </p:sp>
      <p:sp>
        <p:nvSpPr>
          <p:cNvPr id="4" name="Прямоугольник 3"/>
          <p:cNvSpPr/>
          <p:nvPr/>
        </p:nvSpPr>
        <p:spPr>
          <a:xfrm>
            <a:off x="716280" y="2944434"/>
            <a:ext cx="323088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6799C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Инвесторы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 могут использовать базу данных </a:t>
            </a:r>
            <a:r>
              <a:rPr lang="ru-RU" dirty="0" err="1">
                <a:latin typeface="SB Sans Display" panose="020B0503040504020204" pitchFamily="34" charset="0"/>
                <a:cs typeface="SB Sans Display" panose="020B0503040504020204" pitchFamily="34" charset="0"/>
              </a:rPr>
              <a:t>стартапов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 для выявления </a:t>
            </a:r>
            <a:r>
              <a:rPr lang="ru-RU" b="1" dirty="0">
                <a:solidFill>
                  <a:srgbClr val="46799C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потенциальных инвестиционных возможностей 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(отбора и фильтрации </a:t>
            </a:r>
            <a:r>
              <a:rPr lang="ru-RU" dirty="0" err="1">
                <a:latin typeface="SB Sans Display" panose="020B0503040504020204" pitchFamily="34" charset="0"/>
                <a:cs typeface="SB Sans Display" panose="020B0503040504020204" pitchFamily="34" charset="0"/>
              </a:rPr>
              <a:t>стартапов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 на основе конкретных критериев)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4419600" y="2944434"/>
            <a:ext cx="309372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База данных может дать ценную информацию о </a:t>
            </a:r>
            <a:r>
              <a:rPr lang="ru-RU" b="1" dirty="0">
                <a:solidFill>
                  <a:srgbClr val="46799C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возникающих тенденциях и изменениях на рынке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. Это может быть полезно для компаний, которые стремятся </a:t>
            </a:r>
            <a:r>
              <a:rPr lang="ru-RU" b="1" dirty="0">
                <a:solidFill>
                  <a:srgbClr val="46799C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опередить конкурентов 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и выявить новые возможности в своей отрасли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8168640" y="2944434"/>
            <a:ext cx="336804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6799C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Инкубаторы и акселераторы 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могут использовать базу данных </a:t>
            </a:r>
            <a:r>
              <a:rPr lang="ru-RU" dirty="0" err="1">
                <a:latin typeface="SB Sans Display" panose="020B0503040504020204" pitchFamily="34" charset="0"/>
                <a:cs typeface="SB Sans Display" panose="020B0503040504020204" pitchFamily="34" charset="0"/>
              </a:rPr>
              <a:t>стартапов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 для выявления потенциальных </a:t>
            </a:r>
            <a:r>
              <a:rPr lang="ru-RU" b="1" dirty="0">
                <a:solidFill>
                  <a:srgbClr val="46799C"/>
                </a:solidFill>
                <a:latin typeface="SB Sans Display" panose="020B0503040504020204" pitchFamily="34" charset="0"/>
                <a:cs typeface="SB Sans Display" panose="020B0503040504020204" pitchFamily="34" charset="0"/>
              </a:rPr>
              <a:t>кандидатов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 на участие в их программах. Это может помочь им найти </a:t>
            </a:r>
            <a:r>
              <a:rPr lang="ru-RU" dirty="0" err="1">
                <a:latin typeface="SB Sans Display" panose="020B0503040504020204" pitchFamily="34" charset="0"/>
                <a:cs typeface="SB Sans Display" panose="020B0503040504020204" pitchFamily="34" charset="0"/>
              </a:rPr>
              <a:t>стартапы</a:t>
            </a:r>
            <a:r>
              <a:rPr lang="ru-RU" dirty="0">
                <a:latin typeface="SB Sans Display" panose="020B0503040504020204" pitchFamily="34" charset="0"/>
                <a:cs typeface="SB Sans Display" panose="020B0503040504020204" pitchFamily="34" charset="0"/>
              </a:rPr>
              <a:t>, которые хорошо подходят для их программ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B7494A-0309-B10A-7331-36E1505CE04D}"/>
              </a:ext>
            </a:extLst>
          </p:cNvPr>
          <p:cNvSpPr txBox="1"/>
          <p:nvPr/>
        </p:nvSpPr>
        <p:spPr>
          <a:xfrm>
            <a:off x="716280" y="2023716"/>
            <a:ext cx="74066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46799C"/>
                </a:solidFill>
              </a:rPr>
              <a:t>Быстрый справочник </a:t>
            </a:r>
            <a:r>
              <a:rPr lang="ru-RU" dirty="0"/>
              <a:t>по стартапам и их инвестиционной истории</a:t>
            </a:r>
            <a:endParaRPr lang="ru-RU" dirty="0">
              <a:latin typeface="SB Sans Display" panose="020B0503040504020204" pitchFamily="34" charset="0"/>
              <a:cs typeface="SB Sans Display" panose="020B0503040504020204" pitchFamily="34" charset="0"/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DFFBE74E-D680-FAFB-3E26-BE9F156E99D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4" y="1904683"/>
            <a:ext cx="553870" cy="550012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852CD010-4C62-124A-0974-B2FE9FCAFAD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434" y="2874979"/>
            <a:ext cx="553870" cy="550012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33EA18A9-DDAE-0F26-8A4B-2B6FFCC2EB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481" y="2874979"/>
            <a:ext cx="553870" cy="550012"/>
          </a:xfrm>
          <a:prstGeom prst="rect">
            <a:avLst/>
          </a:prstGeom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C87A2F7D-25A9-36E8-0B5A-07C9EC6719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25" y="2873286"/>
            <a:ext cx="553870" cy="55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608919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385</Words>
  <Application>Microsoft Office PowerPoint</Application>
  <PresentationFormat>Widescreen</PresentationFormat>
  <Paragraphs>61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Arial</vt:lpstr>
      <vt:lpstr>Arial Black</vt:lpstr>
      <vt:lpstr>Calibri</vt:lpstr>
      <vt:lpstr>Calibri Light</vt:lpstr>
      <vt:lpstr>SB Sans Display</vt:lpstr>
      <vt:lpstr>SB Sans Display Semibold</vt:lpstr>
      <vt:lpstr>SB Sans Text</vt:lpstr>
      <vt:lpstr>Wingdings</vt:lpstr>
      <vt:lpstr>Тема Office</vt:lpstr>
      <vt:lpstr>База стартапов Data Shamans</vt:lpstr>
      <vt:lpstr>Команда</vt:lpstr>
      <vt:lpstr>Проблема</vt:lpstr>
      <vt:lpstr>Решение</vt:lpstr>
      <vt:lpstr>PowerPoint Presentation</vt:lpstr>
      <vt:lpstr>PowerPoint Presentation</vt:lpstr>
      <vt:lpstr>PowerPoint Presentation</vt:lpstr>
      <vt:lpstr>PowerPoint Presentation</vt:lpstr>
      <vt:lpstr>Преимущества</vt:lpstr>
      <vt:lpstr> Модель монетизации</vt:lpstr>
      <vt:lpstr>PowerPoint Presentation</vt:lpstr>
      <vt:lpstr>Отзыв от проверяющих</vt:lpstr>
    </vt:vector>
  </TitlesOfParts>
  <Company>ПАО Сбербанк России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База стартапов</dc:title>
  <dc:creator>Зверева Анна Константиновна</dc:creator>
  <cp:lastModifiedBy>Nadia I</cp:lastModifiedBy>
  <cp:revision>21</cp:revision>
  <dcterms:created xsi:type="dcterms:W3CDTF">2023-04-06T14:07:56Z</dcterms:created>
  <dcterms:modified xsi:type="dcterms:W3CDTF">2023-04-23T20:08:09Z</dcterms:modified>
</cp:coreProperties>
</file>